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308" r:id="rId4"/>
    <p:sldId id="285" r:id="rId5"/>
    <p:sldId id="261" r:id="rId6"/>
    <p:sldId id="273" r:id="rId7"/>
    <p:sldId id="277" r:id="rId8"/>
    <p:sldId id="274" r:id="rId9"/>
    <p:sldId id="284" r:id="rId10"/>
    <p:sldId id="287" r:id="rId11"/>
    <p:sldId id="307" r:id="rId12"/>
    <p:sldId id="295" r:id="rId13"/>
    <p:sldId id="310" r:id="rId14"/>
    <p:sldId id="298" r:id="rId15"/>
    <p:sldId id="299" r:id="rId16"/>
    <p:sldId id="301" r:id="rId17"/>
    <p:sldId id="302" r:id="rId18"/>
    <p:sldId id="303" r:id="rId19"/>
    <p:sldId id="304" r:id="rId20"/>
    <p:sldId id="305" r:id="rId21"/>
    <p:sldId id="31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4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7B890-335A-4FF7-B9C9-6AD66015E2D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942DD-4A84-4C8E-988B-4658434C6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85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AFFC8E1-0731-49B8-896E-8B975DC30B58}" type="slidenum">
              <a:rPr lang="en-US" sz="1200" smtClean="0">
                <a:cs typeface="Arial" charset="0"/>
              </a:rPr>
              <a:pPr/>
              <a:t>1</a:t>
            </a:fld>
            <a:endParaRPr lang="en-US" sz="1200" smtClean="0">
              <a:cs typeface="Arial" charset="0"/>
            </a:endParaRPr>
          </a:p>
        </p:txBody>
      </p:sp>
      <p:sp>
        <p:nvSpPr>
          <p:cNvPr id="276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>
              <a:latin typeface="Arial" charset="0"/>
              <a:cs typeface="Arial" charset="0"/>
            </a:endParaRPr>
          </a:p>
        </p:txBody>
      </p:sp>
      <p:sp>
        <p:nvSpPr>
          <p:cNvPr id="2765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CDB6CB5-CAC4-49DF-916B-49E17F32653D}" type="slidenum">
              <a:rPr lang="en-US" sz="1200" b="1">
                <a:latin typeface="Times New Roman" pitchFamily="18" charset="0"/>
              </a:rPr>
              <a:pPr algn="r" eaLnBrk="1" hangingPunct="1"/>
              <a:t>1</a:t>
            </a:fld>
            <a:endParaRPr lang="en-US" sz="1200" b="1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A5CD-E893-4889-816C-E7B5A57A3F83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2120E-AB5C-4D2E-9CBB-0C9E10A7B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26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A5CD-E893-4889-816C-E7B5A57A3F83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2120E-AB5C-4D2E-9CBB-0C9E10A7B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57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A5CD-E893-4889-816C-E7B5A57A3F83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2120E-AB5C-4D2E-9CBB-0C9E10A7B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19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A5CD-E893-4889-816C-E7B5A57A3F83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2120E-AB5C-4D2E-9CBB-0C9E10A7B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5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A5CD-E893-4889-816C-E7B5A57A3F83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2120E-AB5C-4D2E-9CBB-0C9E10A7B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31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A5CD-E893-4889-816C-E7B5A57A3F83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2120E-AB5C-4D2E-9CBB-0C9E10A7B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22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A5CD-E893-4889-816C-E7B5A57A3F83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2120E-AB5C-4D2E-9CBB-0C9E10A7B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6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A5CD-E893-4889-816C-E7B5A57A3F83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2120E-AB5C-4D2E-9CBB-0C9E10A7B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7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A5CD-E893-4889-816C-E7B5A57A3F83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2120E-AB5C-4D2E-9CBB-0C9E10A7B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27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A5CD-E893-4889-816C-E7B5A57A3F83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2120E-AB5C-4D2E-9CBB-0C9E10A7B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51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A5CD-E893-4889-816C-E7B5A57A3F83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2120E-AB5C-4D2E-9CBB-0C9E10A7B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88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BA5CD-E893-4889-816C-E7B5A57A3F83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2120E-AB5C-4D2E-9CBB-0C9E10A7B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18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4.wmf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5.wmf"/><Relationship Id="rId10" Type="http://schemas.openxmlformats.org/officeDocument/2006/relationships/image" Target="../media/image5.gif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wmf"/><Relationship Id="rId4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C:\Users\TOANCAU\Pictures\Pi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396413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2"/>
          <p:cNvSpPr txBox="1">
            <a:spLocks noChangeArrowheads="1"/>
          </p:cNvSpPr>
          <p:nvPr/>
        </p:nvSpPr>
        <p:spPr bwMode="auto">
          <a:xfrm>
            <a:off x="2819400" y="319246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2800">
              <a:latin typeface="Times New Roman" pitchFamily="18" charset="0"/>
            </a:endParaRPr>
          </a:p>
        </p:txBody>
      </p:sp>
      <p:sp>
        <p:nvSpPr>
          <p:cNvPr id="4100" name="Text Box 35"/>
          <p:cNvSpPr txBox="1">
            <a:spLocks noChangeArrowheads="1"/>
          </p:cNvSpPr>
          <p:nvPr/>
        </p:nvSpPr>
        <p:spPr bwMode="auto">
          <a:xfrm>
            <a:off x="2819400" y="319246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2800">
              <a:latin typeface="Times New Roman" pitchFamily="18" charset="0"/>
            </a:endParaRPr>
          </a:p>
        </p:txBody>
      </p:sp>
      <p:pic>
        <p:nvPicPr>
          <p:cNvPr id="4101" name="Picture 11" descr="BOOKANI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620" y="1966823"/>
            <a:ext cx="10668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59632" y="2743110"/>
            <a:ext cx="7272808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QUÝ THẦY CÔ </a:t>
            </a:r>
            <a:endParaRPr lang="en-US" sz="36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EM HỌC SINH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00844" y="4149080"/>
            <a:ext cx="4075386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spc="50" dirty="0">
                <a:ln w="11430">
                  <a:solidFill>
                    <a:srgbClr val="FF0000"/>
                  </a:solidFill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HÓA HỌC </a:t>
            </a:r>
            <a:r>
              <a:rPr lang="en-US" sz="3200" b="1" spc="50" dirty="0" smtClean="0">
                <a:ln w="11430">
                  <a:solidFill>
                    <a:srgbClr val="FF0000"/>
                  </a:solidFill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 spc="50" dirty="0">
              <a:ln w="11430">
                <a:solidFill>
                  <a:srgbClr val="FF0000"/>
                </a:solidFill>
              </a:ln>
              <a:solidFill>
                <a:srgbClr val="0000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5656" y="836712"/>
            <a:ext cx="6192688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THCS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PHONG PHÚ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1862" y="1421487"/>
            <a:ext cx="6192688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 LÝ - HÓA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7882" y="5805264"/>
            <a:ext cx="3522695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i="1" spc="50" dirty="0" err="1" smtClean="0">
                <a:ln w="11430">
                  <a:solidFill>
                    <a:srgbClr val="FF0000"/>
                  </a:solidFill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i="1" spc="50" dirty="0" smtClean="0">
                <a:ln w="11430">
                  <a:solidFill>
                    <a:srgbClr val="FF0000"/>
                  </a:solidFill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4/2020</a:t>
            </a:r>
            <a:endParaRPr lang="en-US" sz="3200" b="1" i="1" spc="50" dirty="0">
              <a:ln w="11430">
                <a:solidFill>
                  <a:srgbClr val="FF0000"/>
                </a:solidFill>
              </a:ln>
              <a:solidFill>
                <a:srgbClr val="0000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427087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85800" y="1445875"/>
            <a:ext cx="35621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  <a:latin typeface=".VnAristote" pitchFamily="34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.VnAristote" pitchFamily="34" charset="0"/>
            </a:endParaRPr>
          </a:p>
        </p:txBody>
      </p:sp>
      <p:pic>
        <p:nvPicPr>
          <p:cNvPr id="13316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86601" y="5060775"/>
            <a:ext cx="1940379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9552" y="2276872"/>
            <a:ext cx="8487428" cy="25922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78%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……, 21%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……., 1% ………………</a:t>
            </a:r>
            <a:b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(CO</a:t>
            </a:r>
            <a:r>
              <a:rPr lang="en-US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…)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9134" y="2265163"/>
            <a:ext cx="1599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2724250"/>
            <a:ext cx="850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nitơ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9944" y="2743856"/>
            <a:ext cx="82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oxi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0192" y="2746907"/>
            <a:ext cx="2339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348504" y="186426"/>
            <a:ext cx="4134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29. LUYỆN TẬP 5</a:t>
            </a:r>
            <a:endParaRPr lang="en-US" sz="3200" b="1" dirty="0">
              <a:solidFill>
                <a:srgbClr val="FF0000"/>
              </a:solidFill>
              <a:latin typeface=".VnAristote" pitchFamily="34" charset="0"/>
            </a:endParaRPr>
          </a:p>
        </p:txBody>
      </p:sp>
      <p:pic>
        <p:nvPicPr>
          <p:cNvPr id="13" name="Picture 8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" y="2200752"/>
            <a:ext cx="594724" cy="55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65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8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" grpId="0"/>
      <p:bldP spid="10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555776" y="926485"/>
            <a:ext cx="383951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.VnAristote" pitchFamily="34" charset="0"/>
            </a:endParaRPr>
          </a:p>
        </p:txBody>
      </p:sp>
      <p:pic>
        <p:nvPicPr>
          <p:cNvPr id="13316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86601" y="5060775"/>
            <a:ext cx="1940379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395536" y="4293096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25896" y="1628800"/>
            <a:ext cx="8610600" cy="44644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21%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n-US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78%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en-US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1%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21%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78%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en-US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1%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n-US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   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21%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en-US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78%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n-US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1%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21%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n-US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78%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1%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en-US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91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9" grpId="0" animBg="1"/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85800" y="1445875"/>
            <a:ext cx="35621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  <a:latin typeface=".VnAristote" pitchFamily="34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.VnAristote" pitchFamily="34" charset="0"/>
            </a:endParaRPr>
          </a:p>
        </p:txBody>
      </p:sp>
      <p:pic>
        <p:nvPicPr>
          <p:cNvPr id="13316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86601" y="5060775"/>
            <a:ext cx="1940379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9552" y="2276872"/>
            <a:ext cx="8280920" cy="17281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.…….…...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…..….….……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…....... hay……………ban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61864" y="2276872"/>
            <a:ext cx="1599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2135" y="2724744"/>
            <a:ext cx="2562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6884" y="2724744"/>
            <a:ext cx="82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0027" y="3212976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61473" y="4005064"/>
            <a:ext cx="8280920" cy="17281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.….….……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…......hay………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5096" y="4493098"/>
            <a:ext cx="1777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85909" y="4476000"/>
            <a:ext cx="806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1027" y="4476000"/>
            <a:ext cx="1197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395000" y="187941"/>
            <a:ext cx="4134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29. LUYỆN TẬP 5</a:t>
            </a:r>
            <a:endParaRPr lang="en-US" sz="3200" b="1" dirty="0">
              <a:solidFill>
                <a:srgbClr val="FF0000"/>
              </a:solidFill>
              <a:latin typeface=".VnAristote" pitchFamily="34" charset="0"/>
            </a:endParaRPr>
          </a:p>
        </p:txBody>
      </p:sp>
      <p:pic>
        <p:nvPicPr>
          <p:cNvPr id="17" name="Picture 8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83" y="2200752"/>
            <a:ext cx="594724" cy="55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5110"/>
            <a:ext cx="594724" cy="55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23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95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5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" grpId="0"/>
      <p:bldP spid="10" grpId="0"/>
      <p:bldP spid="9" grpId="0"/>
      <p:bldP spid="11" grpId="0"/>
      <p:bldP spid="12" grpId="0" build="p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61963" y="723900"/>
            <a:ext cx="83327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00"/>
                </a:solidFill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hủy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18435" name="Rectangle 38"/>
          <p:cNvSpPr>
            <a:spLocks noChangeArrowheads="1"/>
          </p:cNvSpPr>
          <p:nvPr/>
        </p:nvSpPr>
        <p:spPr bwMode="auto">
          <a:xfrm>
            <a:off x="1738313" y="2547938"/>
            <a:ext cx="2717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endParaRPr lang="vi-VN" sz="1400"/>
          </a:p>
        </p:txBody>
      </p:sp>
      <p:sp>
        <p:nvSpPr>
          <p:cNvPr id="18436" name="Rectangle 39"/>
          <p:cNvSpPr>
            <a:spLocks noChangeArrowheads="1"/>
          </p:cNvSpPr>
          <p:nvPr/>
        </p:nvSpPr>
        <p:spPr bwMode="auto">
          <a:xfrm>
            <a:off x="1738313" y="2547938"/>
            <a:ext cx="0" cy="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sz="1400"/>
          </a:p>
        </p:txBody>
      </p:sp>
      <p:sp>
        <p:nvSpPr>
          <p:cNvPr id="18437" name="Rectangle 46"/>
          <p:cNvSpPr>
            <a:spLocks noChangeArrowheads="1"/>
          </p:cNvSpPr>
          <p:nvPr/>
        </p:nvSpPr>
        <p:spPr bwMode="auto">
          <a:xfrm>
            <a:off x="1738313" y="2547938"/>
            <a:ext cx="2717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endParaRPr lang="vi-VN" sz="1400"/>
          </a:p>
        </p:txBody>
      </p:sp>
      <p:sp>
        <p:nvSpPr>
          <p:cNvPr id="18438" name="Rectangle 47"/>
          <p:cNvSpPr>
            <a:spLocks noChangeArrowheads="1"/>
          </p:cNvSpPr>
          <p:nvPr/>
        </p:nvSpPr>
        <p:spPr bwMode="auto">
          <a:xfrm>
            <a:off x="1738313" y="2547938"/>
            <a:ext cx="0" cy="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sz="1400"/>
          </a:p>
        </p:txBody>
      </p:sp>
      <p:graphicFrame>
        <p:nvGraphicFramePr>
          <p:cNvPr id="31875" name="Group 131"/>
          <p:cNvGraphicFramePr>
            <a:graphicFrameLocks noGrp="1"/>
          </p:cNvGraphicFramePr>
          <p:nvPr/>
        </p:nvGraphicFramePr>
        <p:xfrm>
          <a:off x="304800" y="1843088"/>
          <a:ext cx="8458200" cy="3824286"/>
        </p:xfrm>
        <a:graphic>
          <a:graphicData uri="http://schemas.openxmlformats.org/drawingml/2006/table">
            <a:tbl>
              <a:tblPr/>
              <a:tblGrid>
                <a:gridCol w="1773873"/>
                <a:gridCol w="1448299"/>
                <a:gridCol w="1530531"/>
                <a:gridCol w="3705497"/>
              </a:tblGrid>
              <a:tr h="122761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tabLst>
                          <a:tab pos="2028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tabLst>
                          <a:tab pos="2028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tabLst>
                          <a:tab pos="2028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28825" algn="l"/>
                        </a:tabLst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tabLst>
                          <a:tab pos="2028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tabLst>
                          <a:tab pos="2028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tabLst>
                          <a:tab pos="2028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28825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chất tham gia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tabLst>
                          <a:tab pos="2028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tabLst>
                          <a:tab pos="2028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tabLst>
                          <a:tab pos="2028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28825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chất tạo thành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tabLst>
                          <a:tab pos="2028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tabLst>
                          <a:tab pos="2028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tabLst>
                          <a:tab pos="2028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28825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VD minh họa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905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tabLst>
                          <a:tab pos="2028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tabLst>
                          <a:tab pos="2028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tabLst>
                          <a:tab pos="2028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28825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 ứng hóa hợp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tabLst>
                          <a:tab pos="2028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tabLst>
                          <a:tab pos="2028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tabLst>
                          <a:tab pos="2028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28825" algn="l"/>
                        </a:tabLst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28825" algn="l"/>
                        </a:tabLst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tabLst>
                          <a:tab pos="2028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tabLst>
                          <a:tab pos="2028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tabLst>
                          <a:tab pos="2028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28825" algn="l"/>
                        </a:tabLst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761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tabLst>
                          <a:tab pos="2028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tabLst>
                          <a:tab pos="2028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tabLst>
                          <a:tab pos="2028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28825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 ứng phân hủy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tabLst>
                          <a:tab pos="2028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tabLst>
                          <a:tab pos="2028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tabLst>
                          <a:tab pos="2028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28825" algn="l"/>
                        </a:tabLst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tabLst>
                          <a:tab pos="2028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tabLst>
                          <a:tab pos="2028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tabLst>
                          <a:tab pos="2028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28825" algn="l"/>
                        </a:tabLst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28825" algn="l"/>
                        </a:tabLst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tabLst>
                          <a:tab pos="2028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tabLst>
                          <a:tab pos="2028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tabLst>
                          <a:tab pos="2028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0288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28825" algn="l"/>
                        </a:tabLst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869" name="Text Box 125"/>
          <p:cNvSpPr txBox="1">
            <a:spLocks noChangeArrowheads="1"/>
          </p:cNvSpPr>
          <p:nvPr/>
        </p:nvSpPr>
        <p:spPr bwMode="auto">
          <a:xfrm>
            <a:off x="2027238" y="3173413"/>
            <a:ext cx="1539875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7030A0"/>
                </a:solidFill>
                <a:cs typeface="Times New Roman" pitchFamily="18" charset="0"/>
              </a:rPr>
              <a:t>2 hay nhiều chất</a:t>
            </a:r>
          </a:p>
        </p:txBody>
      </p:sp>
      <p:sp>
        <p:nvSpPr>
          <p:cNvPr id="31876" name="Text Box 132"/>
          <p:cNvSpPr txBox="1">
            <a:spLocks noChangeArrowheads="1"/>
          </p:cNvSpPr>
          <p:nvPr/>
        </p:nvSpPr>
        <p:spPr bwMode="auto">
          <a:xfrm>
            <a:off x="3503613" y="4430713"/>
            <a:ext cx="1468437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7030A0"/>
                </a:solidFill>
                <a:cs typeface="Times New Roman" pitchFamily="18" charset="0"/>
              </a:rPr>
              <a:t>2 hay nhiều chất</a:t>
            </a:r>
          </a:p>
        </p:txBody>
      </p:sp>
      <p:sp>
        <p:nvSpPr>
          <p:cNvPr id="31877" name="Text Box 133"/>
          <p:cNvSpPr txBox="1">
            <a:spLocks noChangeArrowheads="1"/>
          </p:cNvSpPr>
          <p:nvPr/>
        </p:nvSpPr>
        <p:spPr bwMode="auto">
          <a:xfrm>
            <a:off x="2114550" y="4710113"/>
            <a:ext cx="1219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7030A0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31878" name="Text Box 134"/>
          <p:cNvSpPr txBox="1">
            <a:spLocks noChangeArrowheads="1"/>
          </p:cNvSpPr>
          <p:nvPr/>
        </p:nvSpPr>
        <p:spPr bwMode="auto">
          <a:xfrm>
            <a:off x="3643313" y="3451225"/>
            <a:ext cx="1219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7030A0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31880" name="Text Box 136"/>
          <p:cNvSpPr txBox="1">
            <a:spLocks noChangeArrowheads="1"/>
          </p:cNvSpPr>
          <p:nvPr/>
        </p:nvSpPr>
        <p:spPr bwMode="auto">
          <a:xfrm>
            <a:off x="4822825" y="3543300"/>
            <a:ext cx="3429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7030A0"/>
                </a:solidFill>
              </a:rPr>
              <a:t>S + O</a:t>
            </a:r>
            <a:r>
              <a:rPr lang="en-US" sz="2400" b="1" baseline="-25000">
                <a:solidFill>
                  <a:srgbClr val="7030A0"/>
                </a:solidFill>
              </a:rPr>
              <a:t>2 </a:t>
            </a:r>
            <a:r>
              <a:rPr lang="en-US" sz="2400" b="1">
                <a:solidFill>
                  <a:srgbClr val="7030A0"/>
                </a:solidFill>
              </a:rPr>
              <a:t>         SO</a:t>
            </a:r>
            <a:r>
              <a:rPr lang="en-US" sz="2400" b="1" baseline="-25000">
                <a:solidFill>
                  <a:srgbClr val="7030A0"/>
                </a:solidFill>
              </a:rPr>
              <a:t>2</a:t>
            </a:r>
            <a:endParaRPr lang="en-US" sz="2400" b="1">
              <a:solidFill>
                <a:srgbClr val="7030A0"/>
              </a:solidFill>
            </a:endParaRPr>
          </a:p>
        </p:txBody>
      </p:sp>
      <p:grpSp>
        <p:nvGrpSpPr>
          <p:cNvPr id="31881" name="Group 137"/>
          <p:cNvGrpSpPr>
            <a:grpSpLocks/>
          </p:cNvGrpSpPr>
          <p:nvPr/>
        </p:nvGrpSpPr>
        <p:grpSpPr bwMode="auto">
          <a:xfrm>
            <a:off x="6464300" y="3406775"/>
            <a:ext cx="544513" cy="406400"/>
            <a:chOff x="2681" y="962"/>
            <a:chExt cx="729" cy="959"/>
          </a:xfrm>
        </p:grpSpPr>
        <p:sp>
          <p:nvSpPr>
            <p:cNvPr id="18474" name="Line 138"/>
            <p:cNvSpPr>
              <a:spLocks noChangeShapeType="1"/>
            </p:cNvSpPr>
            <p:nvPr/>
          </p:nvSpPr>
          <p:spPr bwMode="auto">
            <a:xfrm>
              <a:off x="2681" y="1920"/>
              <a:ext cx="72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75" name="Rectangle 139"/>
            <p:cNvSpPr>
              <a:spLocks noChangeArrowheads="1"/>
            </p:cNvSpPr>
            <p:nvPr/>
          </p:nvSpPr>
          <p:spPr bwMode="auto">
            <a:xfrm>
              <a:off x="2681" y="962"/>
              <a:ext cx="496" cy="8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pPr eaLnBrk="1" hangingPunct="1"/>
              <a:r>
                <a:rPr lang="en-US" sz="2400">
                  <a:cs typeface="Times New Roman" pitchFamily="18" charset="0"/>
                </a:rPr>
                <a:t>  </a:t>
              </a:r>
              <a:r>
                <a:rPr lang="en-US" sz="2400" b="1">
                  <a:cs typeface="Times New Roman" pitchFamily="18" charset="0"/>
                </a:rPr>
                <a:t>t</a:t>
              </a:r>
              <a:r>
                <a:rPr lang="en-US" sz="2400" b="1" baseline="30000">
                  <a:cs typeface="Times New Roman" pitchFamily="18" charset="0"/>
                </a:rPr>
                <a:t>o</a:t>
              </a:r>
            </a:p>
          </p:txBody>
        </p:sp>
      </p:grpSp>
      <p:sp>
        <p:nvSpPr>
          <p:cNvPr id="31884" name="Text Box 140"/>
          <p:cNvSpPr txBox="1">
            <a:spLocks noChangeArrowheads="1"/>
          </p:cNvSpPr>
          <p:nvPr/>
        </p:nvSpPr>
        <p:spPr bwMode="auto">
          <a:xfrm>
            <a:off x="4956175" y="4799013"/>
            <a:ext cx="38068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7030A0"/>
                </a:solidFill>
              </a:rPr>
              <a:t>2KClO</a:t>
            </a:r>
            <a:r>
              <a:rPr lang="en-US" sz="2400" b="1" baseline="-25000">
                <a:solidFill>
                  <a:srgbClr val="7030A0"/>
                </a:solidFill>
              </a:rPr>
              <a:t>3</a:t>
            </a:r>
            <a:r>
              <a:rPr lang="en-US" sz="2400" b="1">
                <a:solidFill>
                  <a:srgbClr val="7030A0"/>
                </a:solidFill>
              </a:rPr>
              <a:t>         2KCl + 3O</a:t>
            </a:r>
            <a:r>
              <a:rPr lang="en-US" sz="2400" b="1" baseline="-25000">
                <a:solidFill>
                  <a:srgbClr val="7030A0"/>
                </a:solidFill>
              </a:rPr>
              <a:t>2</a:t>
            </a:r>
            <a:endParaRPr lang="en-US" sz="2400" b="1">
              <a:solidFill>
                <a:srgbClr val="7030A0"/>
              </a:solidFill>
            </a:endParaRPr>
          </a:p>
        </p:txBody>
      </p:sp>
      <p:grpSp>
        <p:nvGrpSpPr>
          <p:cNvPr id="31885" name="Group 141"/>
          <p:cNvGrpSpPr>
            <a:grpSpLocks/>
          </p:cNvGrpSpPr>
          <p:nvPr/>
        </p:nvGrpSpPr>
        <p:grpSpPr bwMode="auto">
          <a:xfrm>
            <a:off x="6375400" y="4602163"/>
            <a:ext cx="544513" cy="447675"/>
            <a:chOff x="2954" y="1603"/>
            <a:chExt cx="729" cy="283"/>
          </a:xfrm>
        </p:grpSpPr>
        <p:sp>
          <p:nvSpPr>
            <p:cNvPr id="18472" name="Line 142"/>
            <p:cNvSpPr>
              <a:spLocks noChangeShapeType="1"/>
            </p:cNvSpPr>
            <p:nvPr/>
          </p:nvSpPr>
          <p:spPr bwMode="auto">
            <a:xfrm>
              <a:off x="2954" y="1885"/>
              <a:ext cx="72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73" name="Rectangle 143"/>
            <p:cNvSpPr>
              <a:spLocks noChangeArrowheads="1"/>
            </p:cNvSpPr>
            <p:nvPr/>
          </p:nvSpPr>
          <p:spPr bwMode="auto">
            <a:xfrm>
              <a:off x="3048" y="1603"/>
              <a:ext cx="3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1">
              <a:spAutoFit/>
            </a:bodyPr>
            <a:lstStyle/>
            <a:p>
              <a:pPr eaLnBrk="1" hangingPunct="1"/>
              <a:r>
                <a:rPr lang="en-US" sz="2400">
                  <a:cs typeface="Times New Roman" pitchFamily="18" charset="0"/>
                </a:rPr>
                <a:t> </a:t>
              </a:r>
              <a:r>
                <a:rPr lang="en-US" sz="2400" b="1">
                  <a:cs typeface="Times New Roman" pitchFamily="18" charset="0"/>
                </a:rPr>
                <a:t>t</a:t>
              </a:r>
              <a:r>
                <a:rPr lang="en-US" sz="2400" b="1" baseline="30000">
                  <a:cs typeface="Times New Roman" pitchFamily="18" charset="0"/>
                </a:rPr>
                <a:t>o</a:t>
              </a:r>
            </a:p>
          </p:txBody>
        </p:sp>
      </p:grpSp>
      <p:pic>
        <p:nvPicPr>
          <p:cNvPr id="18469" name="Picture 2" descr="flower1_div_md_wht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388" y="6057900"/>
            <a:ext cx="8077200" cy="512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70" name="Oval 20"/>
          <p:cNvSpPr>
            <a:spLocks noChangeArrowheads="1"/>
          </p:cNvSpPr>
          <p:nvPr/>
        </p:nvSpPr>
        <p:spPr bwMode="auto">
          <a:xfrm>
            <a:off x="2384425" y="46038"/>
            <a:ext cx="40576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28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71" name="Picture 82" descr="CAY HOA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867400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834416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1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1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1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869" grpId="0"/>
      <p:bldP spid="31876" grpId="0"/>
      <p:bldP spid="31877" grpId="0"/>
      <p:bldP spid="31878" grpId="0"/>
      <p:bldP spid="31880" grpId="0"/>
      <p:bldP spid="318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39552" y="1484784"/>
            <a:ext cx="8352928" cy="4824536"/>
            <a:chOff x="539552" y="1484784"/>
            <a:chExt cx="7848872" cy="4824536"/>
          </a:xfrm>
        </p:grpSpPr>
        <p:sp>
          <p:nvSpPr>
            <p:cNvPr id="3" name="Rounded Rectangle 2"/>
            <p:cNvSpPr/>
            <p:nvPr/>
          </p:nvSpPr>
          <p:spPr>
            <a:xfrm>
              <a:off x="539552" y="1484784"/>
              <a:ext cx="7848872" cy="482453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32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BT 1/100 SGK: </a:t>
              </a:r>
              <a:r>
                <a:rPr lang="en-US" sz="3200" i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Hoàn</a:t>
              </a:r>
              <a:r>
                <a:rPr lang="en-US" sz="3200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i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3200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i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i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3200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i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200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i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hóa</a:t>
              </a:r>
              <a:r>
                <a:rPr lang="en-US" sz="3200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i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200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i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200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i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gọi</a:t>
              </a:r>
              <a:r>
                <a:rPr lang="en-US" sz="3200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i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3200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i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i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3200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i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phẩm</a:t>
              </a:r>
              <a:endParaRPr lang="en-US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514350" indent="-514350" algn="just">
                <a:lnSpc>
                  <a:spcPct val="150000"/>
                </a:lnSpc>
                <a:buAutoNum type="alphaLcPeriod"/>
              </a:pPr>
              <a:r>
                <a:rPr lang="en-US" sz="32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   +  O</a:t>
              </a:r>
              <a:r>
                <a:rPr lang="en-US" sz="3200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CO</a:t>
              </a:r>
              <a:r>
                <a:rPr lang="en-US" sz="3200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</a:p>
            <a:p>
              <a:pPr marL="514350" indent="-514350" algn="just">
                <a:lnSpc>
                  <a:spcPct val="150000"/>
                </a:lnSpc>
                <a:buAutoNum type="alphaLcPeriod"/>
              </a:pPr>
              <a:r>
                <a:rPr lang="en-US" sz="32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32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+   O</a:t>
              </a:r>
              <a:r>
                <a:rPr lang="en-US" sz="3200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P</a:t>
              </a:r>
              <a:r>
                <a:rPr lang="en-US" sz="3200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3200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32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c.   H</a:t>
              </a:r>
              <a:r>
                <a:rPr lang="en-US" sz="3200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+    O</a:t>
              </a:r>
              <a:r>
                <a:rPr lang="en-US" sz="3200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sz="32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H</a:t>
              </a:r>
              <a:r>
                <a:rPr lang="en-US" sz="3200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32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32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d.   Al  +   O</a:t>
              </a:r>
              <a:r>
                <a:rPr lang="en-US" sz="3200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Al</a:t>
              </a:r>
              <a:r>
                <a:rPr lang="en-US" sz="3200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3200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endPara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0049649"/>
                </p:ext>
              </p:extLst>
            </p:nvPr>
          </p:nvGraphicFramePr>
          <p:xfrm>
            <a:off x="2947524" y="5463767"/>
            <a:ext cx="914400" cy="471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8" name="Equation" r:id="rId3" imgW="609336" imgH="304668" progId="Equation.DSMT4">
                    <p:embed/>
                  </p:oleObj>
                </mc:Choice>
                <mc:Fallback>
                  <p:oleObj name="Equation" r:id="rId3" imgW="609336" imgH="30466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7524" y="5463767"/>
                          <a:ext cx="914400" cy="471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7286478"/>
                </p:ext>
              </p:extLst>
            </p:nvPr>
          </p:nvGraphicFramePr>
          <p:xfrm>
            <a:off x="3266189" y="4735275"/>
            <a:ext cx="914400" cy="471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9" name="Equation" r:id="rId5" imgW="609336" imgH="304668" progId="Equation.DSMT4">
                    <p:embed/>
                  </p:oleObj>
                </mc:Choice>
                <mc:Fallback>
                  <p:oleObj name="Equation" r:id="rId5" imgW="609336" imgH="30466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6189" y="4735275"/>
                          <a:ext cx="914400" cy="471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433298"/>
                </p:ext>
              </p:extLst>
            </p:nvPr>
          </p:nvGraphicFramePr>
          <p:xfrm>
            <a:off x="2933479" y="3998100"/>
            <a:ext cx="914400" cy="471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0" name="Equation" r:id="rId6" imgW="609336" imgH="304668" progId="Equation.DSMT4">
                    <p:embed/>
                  </p:oleObj>
                </mc:Choice>
                <mc:Fallback>
                  <p:oleObj name="Equation" r:id="rId6" imgW="609336" imgH="30466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3479" y="3998100"/>
                          <a:ext cx="914400" cy="471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9548379"/>
                </p:ext>
              </p:extLst>
            </p:nvPr>
          </p:nvGraphicFramePr>
          <p:xfrm>
            <a:off x="3059832" y="3284984"/>
            <a:ext cx="914400" cy="471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1" name="Equation" r:id="rId7" imgW="609336" imgH="304668" progId="Equation.DSMT4">
                    <p:embed/>
                  </p:oleObj>
                </mc:Choice>
                <mc:Fallback>
                  <p:oleObj name="Equation" r:id="rId7" imgW="609336" imgH="30466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9832" y="3284984"/>
                          <a:ext cx="914400" cy="471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TextBox 14"/>
          <p:cNvSpPr txBox="1"/>
          <p:nvPr/>
        </p:nvSpPr>
        <p:spPr>
          <a:xfrm>
            <a:off x="4060340" y="3998100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32973" y="3998100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50870" y="3998099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08301" y="4735275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50870" y="4735275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40657" y="5466678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04791" y="5466675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50870" y="5466676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64088" y="3312277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Cacbon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đioxit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64088" y="3998098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Điphotpho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pentaoxit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35296" y="4748237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35296" y="5424067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Nhôm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oxit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WordArt 2"/>
          <p:cNvSpPr>
            <a:spLocks noChangeArrowheads="1" noChangeShapeType="1" noTextEdit="1"/>
          </p:cNvSpPr>
          <p:nvPr/>
        </p:nvSpPr>
        <p:spPr bwMode="auto">
          <a:xfrm>
            <a:off x="2655784" y="260648"/>
            <a:ext cx="3779377" cy="4680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err="1" smtClean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kern="10" dirty="0" smtClean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 29. LUYỆN TẬP 5</a:t>
            </a:r>
            <a:endParaRPr lang="en-US" sz="5400" b="1" kern="10" dirty="0">
              <a:ln w="12700">
                <a:solidFill>
                  <a:srgbClr val="800080"/>
                </a:solidFill>
                <a:round/>
                <a:headEnd/>
                <a:tailEnd/>
              </a:ln>
              <a:solidFill>
                <a:srgbClr val="80008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381549" y="618843"/>
            <a:ext cx="19752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200" b="1" dirty="0">
              <a:solidFill>
                <a:srgbClr val="FF0000"/>
              </a:solidFill>
              <a:latin typeface=".VnAristote" pitchFamily="34" charset="0"/>
            </a:endParaRPr>
          </a:p>
        </p:txBody>
      </p:sp>
      <p:pic>
        <p:nvPicPr>
          <p:cNvPr id="29" name="Picture 8" descr="viet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838"/>
            <a:ext cx="594724" cy="55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39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51520" y="1052736"/>
            <a:ext cx="8568952" cy="52565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2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BT 3/101 SGK: </a:t>
            </a:r>
          </a:p>
          <a:p>
            <a:pPr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oxit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en-US" sz="3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22560" y="2182433"/>
            <a:ext cx="68227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O; CO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; P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259592"/>
              </p:ext>
            </p:extLst>
          </p:nvPr>
        </p:nvGraphicFramePr>
        <p:xfrm>
          <a:off x="323528" y="3356992"/>
          <a:ext cx="8424936" cy="23402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04156"/>
                <a:gridCol w="2808312"/>
                <a:gridCol w="1156364"/>
                <a:gridCol w="3056104"/>
              </a:tblGrid>
              <a:tr h="7200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Oxit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bazơ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Oxit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axit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620180">
                <a:tc>
                  <a:txBody>
                    <a:bodyPr/>
                    <a:lstStyle/>
                    <a:p>
                      <a:pPr algn="ctr"/>
                      <a:endParaRPr lang="en-US" sz="2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599664" y="4115618"/>
            <a:ext cx="942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MgO</a:t>
            </a:r>
            <a:endParaRPr lang="en-US" sz="28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9627" y="4623778"/>
            <a:ext cx="982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8788" y="5013176"/>
            <a:ext cx="1043876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36903" y="4129916"/>
            <a:ext cx="8034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74799" y="4115618"/>
            <a:ext cx="17475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Magie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oxit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61971" y="4653136"/>
            <a:ext cx="15696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Natri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oxit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45340" y="5151163"/>
            <a:ext cx="2039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(III)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oxit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09280" y="4148729"/>
            <a:ext cx="2206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Cacbon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đioxit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26442" y="4668152"/>
            <a:ext cx="7649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08054" y="5146998"/>
            <a:ext cx="8851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69204" y="4653136"/>
            <a:ext cx="2771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đioxit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33183" y="5157192"/>
            <a:ext cx="3143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Điphotpho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pentaoxit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WordArt 2"/>
          <p:cNvSpPr>
            <a:spLocks noChangeArrowheads="1" noChangeShapeType="1" noTextEdit="1"/>
          </p:cNvSpPr>
          <p:nvPr/>
        </p:nvSpPr>
        <p:spPr bwMode="auto">
          <a:xfrm>
            <a:off x="2655785" y="116632"/>
            <a:ext cx="3779377" cy="4680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err="1" smtClean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kern="10" dirty="0" smtClean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 29. LUYỆN TẬP 5</a:t>
            </a:r>
            <a:endParaRPr lang="en-US" sz="5400" b="1" kern="10" dirty="0">
              <a:ln w="12700">
                <a:solidFill>
                  <a:srgbClr val="800080"/>
                </a:solidFill>
                <a:round/>
                <a:headEnd/>
                <a:tailEnd/>
              </a:ln>
              <a:solidFill>
                <a:srgbClr val="80008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81549" y="497622"/>
            <a:ext cx="19752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200" b="1" dirty="0">
              <a:solidFill>
                <a:srgbClr val="FF0000"/>
              </a:solidFill>
              <a:latin typeface=".VnAristote" pitchFamily="34" charset="0"/>
            </a:endParaRPr>
          </a:p>
        </p:txBody>
      </p:sp>
      <p:pic>
        <p:nvPicPr>
          <p:cNvPr id="30" name="Picture 8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64" y="3401774"/>
            <a:ext cx="594724" cy="55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64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14" grpId="0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85799" y="1311206"/>
            <a:ext cx="24111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BT 4/101 SGK</a:t>
            </a:r>
            <a:endParaRPr lang="en-US" sz="2800" b="1" dirty="0">
              <a:solidFill>
                <a:srgbClr val="FF0000"/>
              </a:solidFill>
              <a:latin typeface=".VnAristote" pitchFamily="34" charset="0"/>
            </a:endParaRPr>
          </a:p>
        </p:txBody>
      </p:sp>
      <p:pic>
        <p:nvPicPr>
          <p:cNvPr id="13316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86601" y="5060775"/>
            <a:ext cx="1940379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88876" y="1772816"/>
            <a:ext cx="8115572" cy="44644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Oxit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42950" indent="-742950" algn="just">
              <a:buAutoNum type="alphaUcPeriod"/>
            </a:pP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	</a:t>
            </a:r>
          </a:p>
          <a:p>
            <a:pPr marL="742950" indent="-742950" algn="just">
              <a:buAutoNum type="alphaUcPeriod"/>
            </a:pP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endParaRPr lang="en-US" sz="3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just">
              <a:buAutoNum type="alphaUcPeriod"/>
            </a:pP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742950" indent="-742950" algn="just">
              <a:buAutoNum type="alphaUcPeriod"/>
            </a:pP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3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E.  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488876" y="4433647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2681104" y="187749"/>
            <a:ext cx="3779377" cy="4680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err="1" smtClean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kern="10" dirty="0" smtClean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 29. LUYỆN TẬP 5</a:t>
            </a:r>
            <a:endParaRPr lang="en-US" sz="5400" b="1" kern="10" dirty="0">
              <a:ln w="12700">
                <a:solidFill>
                  <a:srgbClr val="800080"/>
                </a:solidFill>
                <a:round/>
                <a:headEnd/>
                <a:tailEnd/>
              </a:ln>
              <a:solidFill>
                <a:srgbClr val="80008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806024" y="606317"/>
            <a:ext cx="19752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200" b="1" dirty="0">
              <a:solidFill>
                <a:srgbClr val="FF0000"/>
              </a:solidFill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67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8" grpId="0" build="p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96186" y="1674386"/>
            <a:ext cx="8840310" cy="4616648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buNone/>
              <a:defRPr/>
            </a:pPr>
            <a:r>
              <a:rPr lang="en-US" sz="2800" dirty="0" smtClean="0">
                <a:latin typeface="Times New Roman" panose="02020603050405020304" pitchFamily="18" charset="0"/>
              </a:rPr>
              <a:t>A. </a:t>
            </a:r>
            <a:r>
              <a:rPr lang="en-US" sz="2800" dirty="0" err="1" smtClean="0">
                <a:latin typeface="Times New Roman" panose="02020603050405020304" pitchFamily="18" charset="0"/>
              </a:rPr>
              <a:t>Oxit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</a:rPr>
              <a:t> chia </a:t>
            </a:r>
            <a:r>
              <a:rPr lang="en-US" sz="2800" dirty="0" err="1" smtClean="0">
                <a:latin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</a:rPr>
              <a:t>loại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chính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</a:rPr>
              <a:t>Oxit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axit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oxit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bazơ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endParaRPr lang="en-US" sz="2800" dirty="0" smtClean="0">
              <a:latin typeface=".VnTime" panose="020B7200000000000000" pitchFamily="34" charset="0"/>
            </a:endParaRPr>
          </a:p>
          <a:p>
            <a:pPr marL="0" indent="0">
              <a:spcBef>
                <a:spcPct val="50000"/>
              </a:spcBef>
              <a:buFontTx/>
              <a:buNone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ct val="50000"/>
              </a:spcBef>
              <a:buFontTx/>
              <a:buNone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spcBef>
                <a:spcPct val="50000"/>
              </a:spcBef>
              <a:buFontTx/>
              <a:buNone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spcBef>
                <a:spcPct val="50000"/>
              </a:spcBef>
              <a:buFontTx/>
              <a:buNone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spcBef>
                <a:spcPct val="50000"/>
              </a:spcBef>
              <a:buFontTx/>
              <a:buNone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256843" y="592347"/>
            <a:ext cx="8597900" cy="954107"/>
          </a:xfrm>
          <a:prstGeom prst="rect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BT 5/101 SGK.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Điền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chữ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Đ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phát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biểu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chữ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S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phát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biểu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sai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86727" name="Text Box 7"/>
          <p:cNvSpPr txBox="1">
            <a:spLocks noChangeArrowheads="1"/>
          </p:cNvSpPr>
          <p:nvPr/>
        </p:nvSpPr>
        <p:spPr bwMode="auto">
          <a:xfrm>
            <a:off x="8513430" y="1674386"/>
            <a:ext cx="6305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en-US" sz="28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37" name="Text Box 17"/>
          <p:cNvSpPr txBox="1">
            <a:spLocks noChangeArrowheads="1"/>
          </p:cNvSpPr>
          <p:nvPr/>
        </p:nvSpPr>
        <p:spPr bwMode="auto">
          <a:xfrm>
            <a:off x="5040662" y="2304310"/>
            <a:ext cx="54489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28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5191820" y="2996952"/>
            <a:ext cx="42464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28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1547664" y="4064235"/>
            <a:ext cx="42464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5373240" y="4653136"/>
            <a:ext cx="42464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28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076392" y="5767814"/>
            <a:ext cx="4246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en-US" sz="28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15675" y="58270"/>
            <a:ext cx="19752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200" b="1" dirty="0">
              <a:solidFill>
                <a:srgbClr val="FF0000"/>
              </a:solidFill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585353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867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867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867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7" grpId="0"/>
      <p:bldP spid="286737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066800" y="683934"/>
            <a:ext cx="27719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BT6/101 SGK:</a:t>
            </a:r>
            <a:endParaRPr lang="en-US" sz="3200" b="1" dirty="0">
              <a:solidFill>
                <a:srgbClr val="FF0000"/>
              </a:solidFill>
              <a:latin typeface=".VnAristote" pitchFamily="34" charset="0"/>
            </a:endParaRPr>
          </a:p>
        </p:txBody>
      </p:sp>
      <p:pic>
        <p:nvPicPr>
          <p:cNvPr id="13317" name="Picture 8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86601" y="5060775"/>
            <a:ext cx="1940379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23528" y="1124744"/>
            <a:ext cx="8610600" cy="4948847"/>
            <a:chOff x="323528" y="1266055"/>
            <a:chExt cx="8610600" cy="4948847"/>
          </a:xfrm>
        </p:grpSpPr>
        <p:sp>
          <p:nvSpPr>
            <p:cNvPr id="8" name="Rectangle 3"/>
            <p:cNvSpPr txBox="1">
              <a:spLocks noChangeArrowheads="1"/>
            </p:cNvSpPr>
            <p:nvPr/>
          </p:nvSpPr>
          <p:spPr>
            <a:xfrm>
              <a:off x="323528" y="1266055"/>
              <a:ext cx="8610600" cy="494884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en-US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Cho </a:t>
              </a:r>
              <a:r>
                <a:rPr lang="en-US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phản</a:t>
              </a:r>
              <a:r>
                <a:rPr lang="en-US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ứng</a:t>
              </a:r>
              <a:r>
                <a:rPr lang="en-US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phản</a:t>
              </a:r>
              <a:r>
                <a:rPr lang="en-US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ứng</a:t>
              </a:r>
              <a:r>
                <a:rPr lang="en-US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hóa</a:t>
              </a:r>
              <a:r>
                <a:rPr lang="en-US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phản</a:t>
              </a:r>
              <a:r>
                <a:rPr lang="en-US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ứng</a:t>
              </a:r>
              <a:r>
                <a:rPr lang="en-US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phản</a:t>
              </a:r>
              <a:r>
                <a:rPr lang="en-US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ứng</a:t>
              </a:r>
              <a:r>
                <a:rPr lang="en-US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hủy</a:t>
              </a:r>
              <a:r>
                <a:rPr lang="en-US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sao</a:t>
              </a:r>
              <a:r>
                <a:rPr lang="en-US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marL="742950" indent="-742950" algn="just">
                <a:buAutoNum type="alphaUcPeriod"/>
              </a:pPr>
              <a:r>
                <a:rPr lang="en-US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2KMnO</a:t>
              </a:r>
              <a:r>
                <a:rPr lang="en-US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K</a:t>
              </a:r>
              <a:r>
                <a:rPr lang="en-US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MnO</a:t>
              </a:r>
              <a:r>
                <a:rPr lang="en-US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 MnO</a:t>
              </a:r>
              <a:r>
                <a:rPr lang="en-US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 O</a:t>
              </a:r>
              <a:r>
                <a:rPr lang="en-US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742950" indent="-742950" algn="just">
                <a:buAutoNum type="alphaUcPeriod"/>
              </a:pPr>
              <a:r>
                <a:rPr lang="en-US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+   CO</a:t>
              </a:r>
              <a:r>
                <a:rPr lang="en-US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CaCO</a:t>
              </a:r>
              <a:r>
                <a:rPr lang="en-US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742950" indent="-742950" algn="just">
                <a:buAutoNum type="alphaUcPeriod"/>
              </a:pPr>
              <a:r>
                <a:rPr lang="en-US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2HgO              2Hg +  O</a:t>
              </a:r>
              <a:r>
                <a:rPr lang="en-US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        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		</a:t>
              </a:r>
            </a:p>
            <a:p>
              <a:pPr marL="742950" indent="-742950" algn="just">
                <a:buAutoNum type="alphaUcPeriod"/>
              </a:pPr>
              <a:r>
                <a:rPr lang="en-US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Cu(OH)</a:t>
              </a:r>
              <a:r>
                <a:rPr lang="en-US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</a:t>
              </a:r>
              <a:r>
                <a:rPr lang="en-US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CuO</a:t>
              </a:r>
              <a:r>
                <a:rPr lang="en-US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+  H</a:t>
              </a:r>
              <a:r>
                <a:rPr lang="en-US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362338" y="2346175"/>
              <a:ext cx="1895734" cy="2199679"/>
              <a:chOff x="2362338" y="2346175"/>
              <a:chExt cx="1895734" cy="2199679"/>
            </a:xfrm>
          </p:grpSpPr>
          <p:graphicFrame>
            <p:nvGraphicFramePr>
              <p:cNvPr id="2" name="Object 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33221598"/>
                  </p:ext>
                </p:extLst>
              </p:nvPr>
            </p:nvGraphicFramePr>
            <p:xfrm>
              <a:off x="2627784" y="2346175"/>
              <a:ext cx="914400" cy="4714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30" name="Equation" r:id="rId4" imgW="609336" imgH="304668" progId="Equation.DSMT4">
                      <p:embed/>
                    </p:oleObj>
                  </mc:Choice>
                  <mc:Fallback>
                    <p:oleObj name="Equation" r:id="rId4" imgW="609336" imgH="304668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27784" y="2346175"/>
                            <a:ext cx="914400" cy="4714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69836477"/>
                  </p:ext>
                </p:extLst>
              </p:nvPr>
            </p:nvGraphicFramePr>
            <p:xfrm>
              <a:off x="3419872" y="2994495"/>
              <a:ext cx="838200" cy="431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31" name="Equation" r:id="rId6" imgW="558720" imgH="279360" progId="Equation.DSMT4">
                      <p:embed/>
                    </p:oleObj>
                  </mc:Choice>
                  <mc:Fallback>
                    <p:oleObj name="Equation" r:id="rId6" imgW="558720" imgH="27936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19872" y="2994495"/>
                            <a:ext cx="838200" cy="4318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13477455"/>
                  </p:ext>
                </p:extLst>
              </p:nvPr>
            </p:nvGraphicFramePr>
            <p:xfrm>
              <a:off x="2362338" y="3504734"/>
              <a:ext cx="914400" cy="4714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32" name="Equation" r:id="rId8" imgW="609336" imgH="304668" progId="Equation.DSMT4">
                      <p:embed/>
                    </p:oleObj>
                  </mc:Choice>
                  <mc:Fallback>
                    <p:oleObj name="Equation" r:id="rId8" imgW="609336" imgH="304668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62338" y="3504734"/>
                            <a:ext cx="914400" cy="4714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98053110"/>
                  </p:ext>
                </p:extLst>
              </p:nvPr>
            </p:nvGraphicFramePr>
            <p:xfrm>
              <a:off x="2627784" y="4074367"/>
              <a:ext cx="914400" cy="4714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33" name="Equation" r:id="rId9" imgW="609336" imgH="304668" progId="Equation.DSMT4">
                      <p:embed/>
                    </p:oleObj>
                  </mc:Choice>
                  <mc:Fallback>
                    <p:oleObj name="Equation" r:id="rId9" imgW="609336" imgH="304668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27784" y="4074367"/>
                            <a:ext cx="914400" cy="4714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2" name="TextBox 11"/>
          <p:cNvSpPr txBox="1"/>
          <p:nvPr/>
        </p:nvSpPr>
        <p:spPr>
          <a:xfrm>
            <a:off x="30599" y="4603225"/>
            <a:ext cx="3183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B</a:t>
            </a:r>
            <a:endParaRPr lang="en-US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3847" y="4599110"/>
            <a:ext cx="5220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77" y="5229200"/>
            <a:ext cx="4057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A, C, D</a:t>
            </a:r>
            <a:endParaRPr lang="en-US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5951" y="5229199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hay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2"/>
          <p:cNvSpPr>
            <a:spLocks noChangeArrowheads="1" noChangeShapeType="1" noTextEdit="1"/>
          </p:cNvSpPr>
          <p:nvPr/>
        </p:nvSpPr>
        <p:spPr bwMode="auto">
          <a:xfrm>
            <a:off x="3203847" y="116632"/>
            <a:ext cx="2555257" cy="6560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smtClean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II. BÀI TẬP</a:t>
            </a:r>
            <a:endParaRPr lang="en-US" sz="5400" b="1" kern="10" dirty="0">
              <a:ln w="12700">
                <a:solidFill>
                  <a:srgbClr val="800080"/>
                </a:solidFill>
                <a:round/>
                <a:headEnd/>
                <a:tailEnd/>
              </a:ln>
              <a:solidFill>
                <a:srgbClr val="80008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8" descr="viet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" y="667626"/>
            <a:ext cx="594724" cy="55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87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2" grpId="0"/>
      <p:bldP spid="16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3419872" y="116632"/>
            <a:ext cx="2304256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smtClean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II. BÀI TẬP</a:t>
            </a:r>
            <a:endParaRPr lang="en-US" sz="5400" b="1" kern="10" dirty="0">
              <a:ln w="12700">
                <a:solidFill>
                  <a:srgbClr val="800080"/>
                </a:solidFill>
                <a:round/>
                <a:headEnd/>
                <a:tailEnd/>
              </a:ln>
              <a:solidFill>
                <a:srgbClr val="80008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1520" y="1052736"/>
            <a:ext cx="8568952" cy="41764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2,32 gam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oxit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đktc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5471942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27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4348" y="980728"/>
            <a:ext cx="185738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29: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4240" y="2156663"/>
            <a:ext cx="885828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 LUYỆN TẬP 5</a:t>
            </a:r>
            <a:endParaRPr lang="en-US" sz="6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32948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1" name="Object 7"/>
          <p:cNvGraphicFramePr>
            <a:graphicFrameLocks noChangeAspect="1"/>
          </p:cNvGraphicFramePr>
          <p:nvPr/>
        </p:nvGraphicFramePr>
        <p:xfrm>
          <a:off x="7543800" y="4648200"/>
          <a:ext cx="1600200" cy="203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CS ChemDraw Drawing" r:id="rId3" imgW="609600" imgH="814339" progId="ChemDraw.Document.6.0">
                  <p:embed/>
                </p:oleObj>
              </mc:Choice>
              <mc:Fallback>
                <p:oleObj name="CS ChemDraw Drawing" r:id="rId3" imgW="609600" imgH="81433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4648200"/>
                        <a:ext cx="1600200" cy="203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2" name="Picture 8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2"/>
          <p:cNvSpPr>
            <a:spLocks noChangeArrowheads="1" noChangeShapeType="1" noTextEdit="1"/>
          </p:cNvSpPr>
          <p:nvPr/>
        </p:nvSpPr>
        <p:spPr bwMode="auto">
          <a:xfrm>
            <a:off x="2393504" y="735087"/>
            <a:ext cx="4248472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err="1" smtClean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5400" b="1" kern="10" dirty="0" smtClean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10" dirty="0" err="1" smtClean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5400" b="1" kern="10" dirty="0" smtClean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10" dirty="0" err="1" smtClean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400" b="1" kern="10" dirty="0" smtClean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10" dirty="0" err="1" smtClean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5400" b="1" kern="10" dirty="0">
              <a:ln w="12700">
                <a:solidFill>
                  <a:srgbClr val="800080"/>
                </a:solidFill>
                <a:round/>
                <a:headEnd/>
                <a:tailEnd/>
              </a:ln>
              <a:solidFill>
                <a:srgbClr val="80008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251520" y="2204864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BTVN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2, 8 – SGK/ tr.101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dung 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3899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7"/>
          <p:cNvSpPr txBox="1">
            <a:spLocks noChangeArrowheads="1"/>
          </p:cNvSpPr>
          <p:nvPr/>
        </p:nvSpPr>
        <p:spPr bwMode="auto">
          <a:xfrm>
            <a:off x="1295400" y="1219200"/>
            <a:ext cx="7086600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8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86601" y="5060775"/>
            <a:ext cx="1940379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473396"/>
      </p:ext>
    </p:extLst>
  </p:cSld>
  <p:clrMapOvr>
    <a:masterClrMapping/>
  </p:clrMapOvr>
  <p:transition spd="med">
    <p:plu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11560" y="1848112"/>
            <a:ext cx="78488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I, II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00FF"/>
              </a:solidFill>
              <a:latin typeface=".VnAristote" pitchFamily="34" charset="0"/>
            </a:endParaRPr>
          </a:p>
        </p:txBody>
      </p:sp>
      <p:pic>
        <p:nvPicPr>
          <p:cNvPr id="13316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86601" y="5060775"/>
            <a:ext cx="1940379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555776" y="926485"/>
            <a:ext cx="36724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  Ý</a:t>
            </a:r>
            <a:endParaRPr lang="en-US" sz="3600" b="1" dirty="0">
              <a:solidFill>
                <a:srgbClr val="FF0000"/>
              </a:solidFill>
              <a:latin typeface=".VnAristote" pitchFamily="34" charset="0"/>
            </a:endParaRPr>
          </a:p>
        </p:txBody>
      </p:sp>
      <p:pic>
        <p:nvPicPr>
          <p:cNvPr id="11" name="Picture 8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790" y="2422628"/>
            <a:ext cx="779010" cy="55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02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66578" y="785785"/>
            <a:ext cx="39292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b="1" dirty="0">
              <a:solidFill>
                <a:srgbClr val="FF0000"/>
              </a:solidFill>
              <a:latin typeface=".VnAristote" pitchFamily="34" charset="0"/>
            </a:endParaRPr>
          </a:p>
        </p:txBody>
      </p:sp>
      <p:pic>
        <p:nvPicPr>
          <p:cNvPr id="13316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938511" cy="144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86601" y="5060775"/>
            <a:ext cx="1940379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44008" y="1429092"/>
            <a:ext cx="8032448" cy="657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PTHH minh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94320" y="2086156"/>
            <a:ext cx="7746504" cy="657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013686" y="2765284"/>
            <a:ext cx="7746504" cy="657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 + 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→ </a:t>
            </a:r>
            <a:r>
              <a:rPr lang="en-US" sz="2800" dirty="0" smtClean="0">
                <a:latin typeface="Times New Roman"/>
                <a:cs typeface="Times New Roman"/>
              </a:rPr>
              <a:t>SO</a:t>
            </a:r>
            <a:r>
              <a:rPr lang="en-US" sz="2800" baseline="-25000" dirty="0" smtClean="0"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latin typeface="Times New Roman"/>
                <a:cs typeface="Times New Roman"/>
              </a:rPr>
              <a:t> (</a:t>
            </a:r>
            <a:r>
              <a:rPr lang="en-US" sz="2800" dirty="0" err="1" smtClean="0">
                <a:latin typeface="Times New Roman"/>
                <a:cs typeface="Times New Roman"/>
              </a:rPr>
              <a:t>lưu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huỳnh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đioxit</a:t>
            </a:r>
            <a:r>
              <a:rPr lang="en-US" sz="2800" dirty="0" smtClean="0">
                <a:latin typeface="Times New Roman"/>
                <a:cs typeface="Times New Roman"/>
              </a:rPr>
              <a:t>)</a:t>
            </a:r>
            <a:endParaRPr lang="en-US" sz="28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133600" y="2645496"/>
            <a:ext cx="497083" cy="4453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marL="0" indent="0" algn="just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794320" y="3422348"/>
            <a:ext cx="7746504" cy="657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066800" y="4107429"/>
            <a:ext cx="7746504" cy="657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Fe +   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→  </a:t>
            </a:r>
            <a:r>
              <a:rPr lang="en-US" sz="2800" dirty="0" smtClean="0">
                <a:latin typeface="Times New Roman"/>
                <a:cs typeface="Times New Roman"/>
              </a:rPr>
              <a:t>Fe</a:t>
            </a:r>
            <a:r>
              <a:rPr lang="en-US" sz="2800" baseline="-25000" dirty="0" smtClean="0">
                <a:latin typeface="Times New Roman"/>
                <a:cs typeface="Times New Roman"/>
              </a:rPr>
              <a:t>3</a:t>
            </a:r>
            <a:r>
              <a:rPr lang="en-US" sz="2800" dirty="0" smtClean="0">
                <a:latin typeface="Times New Roman"/>
                <a:cs typeface="Times New Roman"/>
              </a:rPr>
              <a:t>O</a:t>
            </a:r>
            <a:r>
              <a:rPr lang="en-US" sz="2800" baseline="-25000" dirty="0" smtClean="0">
                <a:latin typeface="Times New Roman"/>
                <a:cs typeface="Times New Roman"/>
              </a:rPr>
              <a:t>4</a:t>
            </a:r>
            <a:r>
              <a:rPr lang="en-US" sz="2800" dirty="0" smtClean="0">
                <a:latin typeface="Times New Roman"/>
                <a:cs typeface="Times New Roman"/>
              </a:rPr>
              <a:t> (</a:t>
            </a:r>
            <a:r>
              <a:rPr lang="en-US" sz="2800" dirty="0" err="1" smtClean="0">
                <a:latin typeface="Times New Roman"/>
                <a:cs typeface="Times New Roman"/>
              </a:rPr>
              <a:t>oxit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sắt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từ</a:t>
            </a:r>
            <a:r>
              <a:rPr lang="en-US" sz="2800" dirty="0" smtClean="0">
                <a:latin typeface="Times New Roman"/>
                <a:cs typeface="Times New Roman"/>
              </a:rPr>
              <a:t>)</a:t>
            </a:r>
            <a:endParaRPr lang="en-US" sz="28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066800" y="4111969"/>
            <a:ext cx="389962" cy="4438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marL="0" indent="0" algn="just">
              <a:buNone/>
            </a:pP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2722884" y="3990609"/>
            <a:ext cx="497083" cy="4453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marL="0" indent="0" algn="just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804564" y="4555770"/>
            <a:ext cx="7746504" cy="657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1938511" y="4107429"/>
            <a:ext cx="389962" cy="4438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0" indent="0" algn="just">
              <a:buNone/>
            </a:pP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1072363" y="5212834"/>
            <a:ext cx="7746504" cy="657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  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→  CO</a:t>
            </a:r>
            <a:r>
              <a:rPr lang="en-US" sz="2800" baseline="-25000" dirty="0" smtClean="0">
                <a:latin typeface="Times New Roman"/>
                <a:cs typeface="Times New Roman"/>
              </a:rPr>
              <a:t>2 </a:t>
            </a:r>
            <a:r>
              <a:rPr lang="en-US" sz="2800" dirty="0" smtClean="0">
                <a:latin typeface="Times New Roman"/>
                <a:cs typeface="Times New Roman"/>
              </a:rPr>
              <a:t>+   H</a:t>
            </a:r>
            <a:r>
              <a:rPr lang="en-US" sz="2800" baseline="-25000" dirty="0" smtClean="0"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latin typeface="Times New Roman"/>
                <a:cs typeface="Times New Roman"/>
              </a:rPr>
              <a:t>O</a:t>
            </a:r>
            <a:r>
              <a:rPr lang="en-US" sz="2800" baseline="-25000" dirty="0" smtClean="0">
                <a:latin typeface="Times New Roman"/>
                <a:cs typeface="Times New Roman"/>
              </a:rPr>
              <a:t> </a:t>
            </a:r>
            <a:endParaRPr lang="en-US" sz="28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2762142" y="5092908"/>
            <a:ext cx="497083" cy="4453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marL="0" indent="0" algn="just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4152294" y="5212834"/>
            <a:ext cx="389962" cy="4438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</a:p>
          <a:p>
            <a:pPr marL="0" indent="0" algn="just">
              <a:buNone/>
            </a:pP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2051431" y="5212834"/>
            <a:ext cx="389962" cy="4438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0" indent="0" algn="just">
              <a:buNone/>
            </a:pP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2395000" y="36063"/>
            <a:ext cx="46264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29. LUYỆN TẬP 5</a:t>
            </a:r>
            <a:endParaRPr lang="en-US" sz="3600" b="1" dirty="0">
              <a:solidFill>
                <a:srgbClr val="FF0000"/>
              </a:solidFill>
              <a:latin typeface=".VnAristote" pitchFamily="34" charset="0"/>
            </a:endParaRPr>
          </a:p>
        </p:txBody>
      </p:sp>
      <p:pic>
        <p:nvPicPr>
          <p:cNvPr id="24" name="Picture 8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1665"/>
            <a:ext cx="685058" cy="59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49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6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8" grpId="0" build="p"/>
      <p:bldP spid="7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  <p:bldP spid="18" grpId="0" build="p"/>
      <p:bldP spid="19" grpId="0" build="p"/>
      <p:bldP spid="20" grpId="0" build="p"/>
      <p:bldP spid="21" grpId="0" build="p"/>
      <p:bldP spid="2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85800" y="1445875"/>
            <a:ext cx="40430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 smtClean="0">
                <a:solidFill>
                  <a:srgbClr val="FF0000"/>
                </a:solidFill>
                <a:latin typeface=".VnAristote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.VnAristote" pitchFamily="34" charset="0"/>
            </a:endParaRPr>
          </a:p>
        </p:txBody>
      </p:sp>
      <p:pic>
        <p:nvPicPr>
          <p:cNvPr id="13316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86601" y="5060775"/>
            <a:ext cx="1940379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9552" y="2276872"/>
            <a:ext cx="8136904" cy="25922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…………..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……………....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79912" y="2235215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ự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5896" y="2730300"/>
            <a:ext cx="2434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85689" y="126385"/>
            <a:ext cx="46264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29. LUYỆN TẬP 5</a:t>
            </a:r>
            <a:endParaRPr lang="en-US" sz="3600" b="1" dirty="0">
              <a:solidFill>
                <a:srgbClr val="FF0000"/>
              </a:solidFill>
              <a:latin typeface=".VnAristote" pitchFamily="34" charset="0"/>
            </a:endParaRPr>
          </a:p>
        </p:txBody>
      </p:sp>
      <p:pic>
        <p:nvPicPr>
          <p:cNvPr id="11" name="Picture 8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83" y="2200752"/>
            <a:ext cx="594724" cy="55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74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47"/>
            <a:ext cx="3456384" cy="33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773" y="-1"/>
            <a:ext cx="3155419" cy="335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058" y="446"/>
            <a:ext cx="3192462" cy="33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7"/>
            <a:ext cx="3144773" cy="328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3573017"/>
            <a:ext cx="3168352" cy="328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074" y="3573017"/>
            <a:ext cx="3192462" cy="328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00193" y="3750131"/>
            <a:ext cx="3096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3848" y="386104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gang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thép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96" y="3903439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lửa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895327"/>
            <a:ext cx="68407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phi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,….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63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873170" y="767253"/>
            <a:ext cx="39292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.VnAristote" pitchFamily="34" charset="0"/>
            </a:endParaRPr>
          </a:p>
        </p:txBody>
      </p:sp>
      <p:pic>
        <p:nvPicPr>
          <p:cNvPr id="13316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86601" y="5060775"/>
            <a:ext cx="1940379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11560" y="1410071"/>
            <a:ext cx="8064896" cy="49488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…..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……….</a:t>
            </a:r>
            <a:b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…………ở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VD: ……………….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503568" y="1910885"/>
            <a:ext cx="7328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endParaRPr lang="en-US" sz="2800" dirty="0">
              <a:solidFill>
                <a:srgbClr val="FF0000"/>
              </a:solidFill>
              <a:latin typeface=".VnAristote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236296" y="1924029"/>
            <a:ext cx="1350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oxi</a:t>
            </a:r>
            <a:endParaRPr lang="en-US" sz="2800" dirty="0">
              <a:solidFill>
                <a:srgbClr val="FF0000"/>
              </a:solidFill>
              <a:latin typeface=".VnAristote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133600" y="2426253"/>
            <a:ext cx="15311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hủy</a:t>
            </a:r>
            <a:endParaRPr lang="en-US" sz="2800" dirty="0">
              <a:solidFill>
                <a:srgbClr val="FF0000"/>
              </a:solidFill>
              <a:latin typeface=".VnAristote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395000" y="36063"/>
            <a:ext cx="46264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29. LUYỆN TẬP 5</a:t>
            </a:r>
            <a:endParaRPr lang="en-US" sz="3600" b="1" dirty="0">
              <a:solidFill>
                <a:srgbClr val="FF0000"/>
              </a:solidFill>
              <a:latin typeface=".VnAristote" pitchFamily="34" charset="0"/>
            </a:endParaRPr>
          </a:p>
        </p:txBody>
      </p:sp>
      <p:pic>
        <p:nvPicPr>
          <p:cNvPr id="13" name="Picture 8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2378"/>
            <a:ext cx="594724" cy="55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475656" y="2980382"/>
            <a:ext cx="24801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KMnO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KClO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aseline="-25000" dirty="0">
              <a:solidFill>
                <a:srgbClr val="FF0000"/>
              </a:solidFill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68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11" y="378377"/>
            <a:ext cx="8027937" cy="602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74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85800" y="1445875"/>
            <a:ext cx="40430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 smtClean="0">
                <a:solidFill>
                  <a:srgbClr val="FF0000"/>
                </a:solidFill>
                <a:latin typeface=".VnAristote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.VnAristote" pitchFamily="34" charset="0"/>
            </a:endParaRPr>
          </a:p>
        </p:txBody>
      </p:sp>
      <p:pic>
        <p:nvPicPr>
          <p:cNvPr id="13316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86601" y="5060775"/>
            <a:ext cx="1940379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65488" y="2276872"/>
            <a:ext cx="8326991" cy="8640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……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………..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2666" y="2274007"/>
            <a:ext cx="1599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2252780"/>
            <a:ext cx="850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oxi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59687" y="2250875"/>
            <a:ext cx="16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65489" y="3025236"/>
            <a:ext cx="8180772" cy="12241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Oxit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…………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…………...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3019171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33390" y="3013108"/>
            <a:ext cx="1813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5083" y="3457150"/>
            <a:ext cx="82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oxi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395000" y="187941"/>
            <a:ext cx="46264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29. LUYỆN TẬP 5</a:t>
            </a:r>
            <a:endParaRPr lang="en-US" sz="3600" b="1" dirty="0">
              <a:solidFill>
                <a:srgbClr val="FF0000"/>
              </a:solidFill>
              <a:latin typeface=".VnAristote" pitchFamily="34" charset="0"/>
            </a:endParaRPr>
          </a:p>
        </p:txBody>
      </p:sp>
      <p:pic>
        <p:nvPicPr>
          <p:cNvPr id="16" name="Picture 8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3262"/>
            <a:ext cx="594724" cy="55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80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" grpId="0"/>
      <p:bldP spid="10" grpId="0"/>
      <p:bldP spid="9" grpId="0"/>
      <p:bldP spid="11" grpId="0" build="p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1010</Words>
  <Application>Microsoft Office PowerPoint</Application>
  <PresentationFormat>On-screen Show (4:3)</PresentationFormat>
  <Paragraphs>184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Equation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KHANH HUNG</cp:lastModifiedBy>
  <cp:revision>80</cp:revision>
  <dcterms:created xsi:type="dcterms:W3CDTF">2018-11-29T08:14:09Z</dcterms:created>
  <dcterms:modified xsi:type="dcterms:W3CDTF">2020-04-04T03:19:32Z</dcterms:modified>
</cp:coreProperties>
</file>